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294" r:id="rId12"/>
    <p:sldId id="293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0" r:id="rId26"/>
    <p:sldId id="289" r:id="rId27"/>
    <p:sldId id="257" r:id="rId28"/>
    <p:sldId id="258" r:id="rId29"/>
    <p:sldId id="263" r:id="rId30"/>
    <p:sldId id="259" r:id="rId31"/>
    <p:sldId id="260" r:id="rId32"/>
    <p:sldId id="261" r:id="rId33"/>
    <p:sldId id="262" r:id="rId34"/>
    <p:sldId id="264" r:id="rId35"/>
    <p:sldId id="265" r:id="rId36"/>
    <p:sldId id="266" r:id="rId37"/>
    <p:sldId id="267" r:id="rId38"/>
    <p:sldId id="268" r:id="rId39"/>
    <p:sldId id="269" r:id="rId40"/>
    <p:sldId id="291" r:id="rId41"/>
    <p:sldId id="270" r:id="rId42"/>
    <p:sldId id="271" r:id="rId43"/>
    <p:sldId id="272" r:id="rId44"/>
    <p:sldId id="273" r:id="rId45"/>
    <p:sldId id="275" r:id="rId46"/>
    <p:sldId id="274" r:id="rId47"/>
    <p:sldId id="304" r:id="rId48"/>
    <p:sldId id="306" r:id="rId49"/>
    <p:sldId id="305" r:id="rId50"/>
    <p:sldId id="307" r:id="rId51"/>
    <p:sldId id="308" r:id="rId52"/>
    <p:sldId id="312" r:id="rId53"/>
    <p:sldId id="310" r:id="rId54"/>
    <p:sldId id="311" r:id="rId55"/>
    <p:sldId id="3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2" autoAdjust="0"/>
    <p:restoredTop sz="94660"/>
  </p:normalViewPr>
  <p:slideViewPr>
    <p:cSldViewPr snapToGrid="0">
      <p:cViewPr>
        <p:scale>
          <a:sx n="87" d="100"/>
          <a:sy n="87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C3FB-BA6B-46F1-92B2-3F13E66B8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A66E1-6657-41C6-8C0B-220761F2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34316-F7BE-4B23-A9D9-3D5F5100B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AE31-4CD7-4B6B-B614-4377E1EF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4752D-3FE0-4AEA-B5FB-D89F27CC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16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26B6-581A-41C2-ACDF-5A5ACA89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0B9C5-DD2F-4DE3-8766-A139BC063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1411E-8A45-487B-8DD1-0B485B87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3C9AB-045D-4B2D-937C-7AB3D3254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BF9FC-54E9-4B12-8DA8-D328B851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4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8D26B1-E64F-4967-BF0A-B57A5E6B47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1B03A-68C0-48D0-A61D-6BBA55AF6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50DA9-266E-4B6C-8D8D-65499B505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E043-99C3-45A2-96E7-D59F6CF7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72DB4-F90B-421E-98DC-495B16BD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3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8DBC-26F8-4EEC-BA34-732A35145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2272-28E7-40E1-97EF-89B72A4A3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39A5A-E384-4F74-9C5D-EDC20AE0B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D044-0B91-4ED6-A997-B78D4338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BFA0-C5AB-43ED-9289-3BA94717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1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9ED7-FB2D-47C7-B108-5AA8456C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B0380-BC7F-41A5-BEB1-E9D3E37CE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FC29-4311-4E40-97BF-34A30364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1E7B9-F9FE-4CC9-A374-4B44C9F6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22B05-5CC6-4E83-91CF-45BA1A76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3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57E3-D812-44A0-BA58-E281BC4D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E35F-0E40-4FC2-98C9-B5C26CC83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EA9AD-3DD0-4C51-81D1-8F02574D1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EBD9F1-A669-43B6-AC98-1C8343AB0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6A5E3-39D8-4811-B48D-E6A7BDE6C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A6495-9434-4CC7-A249-D415E36FA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7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5588-A535-4EAF-8EB8-7D57422F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90D7C-856E-4CAB-AAA2-923A3EEF6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41EF6-E37B-46AB-BFA0-9E1DAE1F4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7933D9-15FD-4687-95F7-6A8DFF7A93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DBE54-A3F5-4B0F-922B-6E85546845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DB2D44-A508-41B4-9DD6-A61A95B2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8593F-5837-441B-949F-2113EFC8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35A55-DBEE-4277-A10F-DB04B30B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3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0148-7150-438A-BC79-043D1D61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46D58-0950-4E4D-B76B-4AD03151D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67FED-7CAC-4FB0-99BE-5D747AEB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6981D-17A4-4BBA-A438-34978DC0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5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C00F5D-CF36-4185-9ED1-4AF7FDE2C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40138-1D58-4E7D-AAD4-55F72998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23BF2-E25A-4659-ACBB-9FAE5D89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6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3CB4-E4F2-43C1-9F3F-9446BF0B7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F0185-E088-48C9-AD05-1A3CBBD9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B09A3-1857-4BB9-97A3-98FDDB647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E38E8-EDDD-47CC-88D5-DEAF04FE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83DB5-E54A-4613-9D8B-774DA657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35A106-CBFC-4B49-9754-0594B9386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2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DBB2-5406-4162-9D56-0FCBD9C7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3E300-7AED-474A-9193-0960829A1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937FF-F055-42D7-936B-2DD6B02C8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E76D3-4029-4CE4-997B-33D1521E3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7BFF6-9742-4B93-A9AE-D972BA2BC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B095E-54CC-4EF7-BDF6-CE315954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2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122D4-C9A3-41C1-8A99-60699CB3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20DAD-2A4A-43FE-9E64-30B01812A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9DB63-5489-4DF4-8FD6-0B78530202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AD1B4-8562-4684-B667-E164844C97D1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B9EFE-F174-4B4E-8E88-58AC91DD88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88C85-79DF-45DF-AF1F-0CB26DFDA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8B1E1-8D4F-4AC1-9788-2C9149A3D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9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90DF70-F0A0-477A-AE81-DE1AF71D3789}"/>
              </a:ext>
            </a:extLst>
          </p:cNvPr>
          <p:cNvSpPr txBox="1"/>
          <p:nvPr/>
        </p:nvSpPr>
        <p:spPr>
          <a:xfrm>
            <a:off x="413238" y="3077252"/>
            <a:ext cx="1085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Baseline behavior of tubulated and </a:t>
            </a:r>
            <a:r>
              <a:rPr lang="en-US" sz="2400" dirty="0" err="1"/>
              <a:t>detubulated</a:t>
            </a:r>
            <a:r>
              <a:rPr lang="en-US" sz="2400" dirty="0"/>
              <a:t> model with differentially clamped </a:t>
            </a:r>
            <a:r>
              <a:rPr lang="en-US" sz="2400" dirty="0" err="1"/>
              <a:t>Nai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62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20" y="749047"/>
            <a:ext cx="5590140" cy="296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3512" y="188640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Hz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954575" y="18939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Simulated Line Scans</a:t>
            </a:r>
            <a:endParaRPr lang="en-IN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86" y="3861048"/>
            <a:ext cx="562927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03512" y="38610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Hz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08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6AB822-692D-4BF7-A854-C402B53E9FB6}"/>
              </a:ext>
            </a:extLst>
          </p:cNvPr>
          <p:cNvSpPr txBox="1"/>
          <p:nvPr/>
        </p:nvSpPr>
        <p:spPr>
          <a:xfrm>
            <a:off x="949569" y="2725616"/>
            <a:ext cx="10093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Lowering the </a:t>
            </a:r>
            <a:r>
              <a:rPr lang="en-US" sz="2400" dirty="0" err="1"/>
              <a:t>ksat</a:t>
            </a:r>
            <a:r>
              <a:rPr lang="en-US" sz="2400" dirty="0"/>
              <a:t> to decrease diastolic calcium in tubulated and </a:t>
            </a:r>
            <a:r>
              <a:rPr lang="en-US" sz="2400" dirty="0" err="1"/>
              <a:t>detubulated</a:t>
            </a:r>
            <a:r>
              <a:rPr lang="en-US" sz="2400" dirty="0"/>
              <a:t> models </a:t>
            </a:r>
          </a:p>
        </p:txBody>
      </p:sp>
    </p:spTree>
    <p:extLst>
      <p:ext uri="{BB962C8B-B14F-4D97-AF65-F5344CB8AC3E}">
        <p14:creationId xmlns:p14="http://schemas.microsoft.com/office/powerpoint/2010/main" val="122342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3" y="1772817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266" y="348571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0.5X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2350580"/>
            <a:ext cx="4025800" cy="283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93705" y="1981247"/>
            <a:ext cx="19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(Rat)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974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332656"/>
            <a:ext cx="10044608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4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08" y="2192289"/>
            <a:ext cx="9757592" cy="2282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292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5804" y="28702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0.2 X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1665639"/>
            <a:ext cx="4896544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832" y="2243402"/>
            <a:ext cx="4025800" cy="283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1289" y="1972454"/>
            <a:ext cx="19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Experimental (Rat)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49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5520" y="2606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0.2 X</a:t>
            </a:r>
            <a:endParaRPr lang="en-IN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052736"/>
            <a:ext cx="9825314" cy="540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39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6B0EB2-0F28-47DC-8F3A-0BF31C9793A7}"/>
              </a:ext>
            </a:extLst>
          </p:cNvPr>
          <p:cNvSpPr txBox="1"/>
          <p:nvPr/>
        </p:nvSpPr>
        <p:spPr>
          <a:xfrm>
            <a:off x="1279258" y="2749543"/>
            <a:ext cx="7337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Lowering Ksat in the </a:t>
            </a:r>
            <a:r>
              <a:rPr lang="en-US" sz="3000" dirty="0" err="1"/>
              <a:t>Detubulated</a:t>
            </a:r>
            <a:r>
              <a:rPr lang="en-US" sz="3000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8965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AAB21-8D71-4D1F-A499-28FE76171F47}"/>
              </a:ext>
            </a:extLst>
          </p:cNvPr>
          <p:cNvSpPr txBox="1"/>
          <p:nvPr/>
        </p:nvSpPr>
        <p:spPr>
          <a:xfrm>
            <a:off x="1631504" y="11663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model with no changes to parameters and only </a:t>
            </a:r>
            <a:r>
              <a:rPr lang="en-US" dirty="0" err="1"/>
              <a:t>detubulation</a:t>
            </a:r>
            <a:endParaRPr 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6A12DDEC-EE51-43D8-878E-E451E6AC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082" y="1268760"/>
            <a:ext cx="4162520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D4DE52-0446-4989-89AA-0D54B413DD9F}"/>
              </a:ext>
            </a:extLst>
          </p:cNvPr>
          <p:cNvSpPr txBox="1"/>
          <p:nvPr/>
        </p:nvSpPr>
        <p:spPr>
          <a:xfrm>
            <a:off x="2423592" y="89942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80E33-4DFB-409D-BE8A-5281E5F9930D}"/>
              </a:ext>
            </a:extLst>
          </p:cNvPr>
          <p:cNvSpPr txBox="1"/>
          <p:nvPr/>
        </p:nvSpPr>
        <p:spPr>
          <a:xfrm>
            <a:off x="7680177" y="89942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Purkinje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CE4B68-0247-4D79-8BE7-DADFD143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090" y="1268760"/>
            <a:ext cx="466055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223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599F28-BB98-47A4-9587-7AB7A65202A9}"/>
              </a:ext>
            </a:extLst>
          </p:cNvPr>
          <p:cNvSpPr txBox="1"/>
          <p:nvPr/>
        </p:nvSpPr>
        <p:spPr>
          <a:xfrm>
            <a:off x="774102" y="383741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0.2X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369B7-96BB-4124-A517-EEF36184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010" y="1702182"/>
            <a:ext cx="4896544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2434F-57BA-4350-8B20-330EE709DF73}"/>
              </a:ext>
            </a:extLst>
          </p:cNvPr>
          <p:cNvSpPr txBox="1"/>
          <p:nvPr/>
        </p:nvSpPr>
        <p:spPr>
          <a:xfrm>
            <a:off x="2207568" y="1166217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F0375-D57B-4021-AACC-6AB1E52C76E4}"/>
              </a:ext>
            </a:extLst>
          </p:cNvPr>
          <p:cNvSpPr txBox="1"/>
          <p:nvPr/>
        </p:nvSpPr>
        <p:spPr>
          <a:xfrm>
            <a:off x="7464153" y="116621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Purkinje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6A42C-1231-4A34-8B88-763FD6E6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6" y="1707503"/>
            <a:ext cx="4802650" cy="398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8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47529" y="980728"/>
            <a:ext cx="314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Intracellular </a:t>
            </a:r>
            <a:r>
              <a:rPr lang="en-US" dirty="0" err="1"/>
              <a:t>Nai</a:t>
            </a:r>
            <a:r>
              <a:rPr lang="en-US" dirty="0"/>
              <a:t> with frequency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528049" y="980728"/>
            <a:ext cx="33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- Frequency relationship</a:t>
            </a:r>
            <a:endParaRPr lang="en-I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1294214"/>
            <a:ext cx="461962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91081" y="6381140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obtained by averaging over 5 beats at steady state</a:t>
            </a:r>
            <a:endParaRPr lang="en-IN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63" y="1284454"/>
            <a:ext cx="4285345" cy="511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110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E83D02-E107-4CE7-B9BE-795C13899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16" b="4266"/>
          <a:stretch/>
        </p:blipFill>
        <p:spPr>
          <a:xfrm>
            <a:off x="1524000" y="476672"/>
            <a:ext cx="8964488" cy="6264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92A90-8F90-48B0-BDAF-61A25A56BAC2}"/>
              </a:ext>
            </a:extLst>
          </p:cNvPr>
          <p:cNvSpPr txBox="1"/>
          <p:nvPr/>
        </p:nvSpPr>
        <p:spPr>
          <a:xfrm>
            <a:off x="1847528" y="26064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0.2X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698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98CF39-308B-456C-A7D0-DDF23B47E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33" y="764704"/>
            <a:ext cx="7353334" cy="5805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672A6F-57D1-4EEB-90AA-643B59DDCCE9}"/>
              </a:ext>
            </a:extLst>
          </p:cNvPr>
          <p:cNvSpPr txBox="1"/>
          <p:nvPr/>
        </p:nvSpPr>
        <p:spPr>
          <a:xfrm>
            <a:off x="1847528" y="260648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0.2X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473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17066-A5AE-4093-8B04-0293D92FD38C}"/>
              </a:ext>
            </a:extLst>
          </p:cNvPr>
          <p:cNvSpPr txBox="1"/>
          <p:nvPr/>
        </p:nvSpPr>
        <p:spPr>
          <a:xfrm>
            <a:off x="555059" y="392533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0.5X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00F971-90DD-4A9E-8580-DED4301C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4" y="1628801"/>
            <a:ext cx="4896544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B585BF-B6F6-4E81-9826-0087A54E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225" y="1628800"/>
            <a:ext cx="4502250" cy="3990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A1423-D10A-4DD0-A332-1B93B6CDEE92}"/>
              </a:ext>
            </a:extLst>
          </p:cNvPr>
          <p:cNvSpPr txBox="1"/>
          <p:nvPr/>
        </p:nvSpPr>
        <p:spPr>
          <a:xfrm>
            <a:off x="2207568" y="1166217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Myocyte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94F0D-1B90-407C-B546-4DA02B467880}"/>
              </a:ext>
            </a:extLst>
          </p:cNvPr>
          <p:cNvSpPr txBox="1"/>
          <p:nvPr/>
        </p:nvSpPr>
        <p:spPr>
          <a:xfrm>
            <a:off x="6557656" y="113668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Purkinje</a:t>
            </a:r>
          </a:p>
        </p:txBody>
      </p:sp>
    </p:spTree>
    <p:extLst>
      <p:ext uri="{BB962C8B-B14F-4D97-AF65-F5344CB8AC3E}">
        <p14:creationId xmlns:p14="http://schemas.microsoft.com/office/powerpoint/2010/main" val="173106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8E8CD-7D6E-4C28-B889-C6A91E240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2" r="3538" b="3255"/>
          <a:stretch/>
        </p:blipFill>
        <p:spPr>
          <a:xfrm>
            <a:off x="1631504" y="260648"/>
            <a:ext cx="8928992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E20A5-AB4B-4533-9BA3-683D26B9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836712"/>
            <a:ext cx="8394889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6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AF925C-B4EF-4592-9814-3F9342E09438}"/>
              </a:ext>
            </a:extLst>
          </p:cNvPr>
          <p:cNvSpPr txBox="1"/>
          <p:nvPr/>
        </p:nvSpPr>
        <p:spPr>
          <a:xfrm>
            <a:off x="782515" y="2945422"/>
            <a:ext cx="1039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Modifying the internal SR volume to study its impact on diastolic calcium</a:t>
            </a:r>
          </a:p>
        </p:txBody>
      </p:sp>
    </p:spTree>
    <p:extLst>
      <p:ext uri="{BB962C8B-B14F-4D97-AF65-F5344CB8AC3E}">
        <p14:creationId xmlns:p14="http://schemas.microsoft.com/office/powerpoint/2010/main" val="123837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436A6-486A-4C24-83A5-2ADADE170328}"/>
              </a:ext>
            </a:extLst>
          </p:cNvPr>
          <p:cNvSpPr txBox="1"/>
          <p:nvPr/>
        </p:nvSpPr>
        <p:spPr>
          <a:xfrm>
            <a:off x="131885" y="123092"/>
            <a:ext cx="53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SR volume 1.4 X NCX baseline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8778-B211-48CF-83C1-573FE4EC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048"/>
            <a:ext cx="6434551" cy="5428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14361-511F-4CC5-BED7-17EDC8E1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551" y="938730"/>
            <a:ext cx="5651432" cy="53527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F58F9-A53E-4F4C-B3E5-120C44DC5432}"/>
              </a:ext>
            </a:extLst>
          </p:cNvPr>
          <p:cNvSpPr txBox="1"/>
          <p:nvPr/>
        </p:nvSpPr>
        <p:spPr>
          <a:xfrm>
            <a:off x="3094892" y="49242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17440-301A-4E80-B198-0D8D9E0A346A}"/>
              </a:ext>
            </a:extLst>
          </p:cNvPr>
          <p:cNvSpPr txBox="1"/>
          <p:nvPr/>
        </p:nvSpPr>
        <p:spPr>
          <a:xfrm>
            <a:off x="9102969" y="48745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2Hz</a:t>
            </a:r>
          </a:p>
        </p:txBody>
      </p:sp>
    </p:spTree>
    <p:extLst>
      <p:ext uri="{BB962C8B-B14F-4D97-AF65-F5344CB8AC3E}">
        <p14:creationId xmlns:p14="http://schemas.microsoft.com/office/powerpoint/2010/main" val="929366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436A6-486A-4C24-83A5-2ADADE170328}"/>
              </a:ext>
            </a:extLst>
          </p:cNvPr>
          <p:cNvSpPr txBox="1"/>
          <p:nvPr/>
        </p:nvSpPr>
        <p:spPr>
          <a:xfrm>
            <a:off x="131885" y="123092"/>
            <a:ext cx="53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SR volume 1.4 X NCX modified, Ksat = 0.2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C3044-C830-494E-96F7-4A0317F8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492" y="1247042"/>
            <a:ext cx="6089772" cy="4363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EEDE3-AC76-4431-97D2-FC4F15E7BD09}"/>
              </a:ext>
            </a:extLst>
          </p:cNvPr>
          <p:cNvSpPr txBox="1"/>
          <p:nvPr/>
        </p:nvSpPr>
        <p:spPr>
          <a:xfrm>
            <a:off x="2417884" y="597932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3E510B-B1CB-44A6-A0A5-605C7459F4D0}"/>
              </a:ext>
            </a:extLst>
          </p:cNvPr>
          <p:cNvSpPr txBox="1"/>
          <p:nvPr/>
        </p:nvSpPr>
        <p:spPr>
          <a:xfrm>
            <a:off x="8425961" y="592962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09F3C-4724-40A0-92AF-1E33E8361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7041"/>
            <a:ext cx="5864468" cy="436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72249C-DC37-4B33-A914-EAD5B46F4F23}"/>
              </a:ext>
            </a:extLst>
          </p:cNvPr>
          <p:cNvSpPr txBox="1"/>
          <p:nvPr/>
        </p:nvSpPr>
        <p:spPr>
          <a:xfrm>
            <a:off x="263769" y="211015"/>
            <a:ext cx="46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Frequency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2CB93-5B3D-42DF-8827-43F3095A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15" y="1424353"/>
            <a:ext cx="4743138" cy="4132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0515D-86CE-4762-B30D-463B9944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21" y="1424354"/>
            <a:ext cx="5292744" cy="40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8CA36-0D5A-4874-AFC1-7D9D3D44F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54" y="943433"/>
            <a:ext cx="6688027" cy="1789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5A281-CFCA-4989-83E3-05980BE5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0316"/>
            <a:ext cx="5737462" cy="178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3EB480-F395-4D33-A7D9-C397A93ED457}"/>
              </a:ext>
            </a:extLst>
          </p:cNvPr>
          <p:cNvSpPr txBox="1"/>
          <p:nvPr/>
        </p:nvSpPr>
        <p:spPr>
          <a:xfrm>
            <a:off x="193431" y="158262"/>
            <a:ext cx="583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L- Type Trigger and </a:t>
            </a:r>
            <a:r>
              <a:rPr lang="en-US" dirty="0" err="1"/>
              <a:t>RyR</a:t>
            </a:r>
            <a:r>
              <a:rPr lang="en-US" dirty="0"/>
              <a:t> release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52D5-0001-412C-8A06-B5D63DB3D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0145" y="3494342"/>
            <a:ext cx="6604019" cy="224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BEAF5-14AB-4486-A2F9-4A18740BB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98"/>
          <a:stretch/>
        </p:blipFill>
        <p:spPr>
          <a:xfrm>
            <a:off x="6031523" y="3666392"/>
            <a:ext cx="6160477" cy="2076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7CEFBC-18AE-4711-AF26-0EB0DCDA68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526"/>
          <a:stretch/>
        </p:blipFill>
        <p:spPr>
          <a:xfrm>
            <a:off x="6243030" y="3503988"/>
            <a:ext cx="5737462" cy="13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26064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Calcium transients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608158"/>
            <a:ext cx="9900592" cy="534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06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436A6-486A-4C24-83A5-2ADADE170328}"/>
              </a:ext>
            </a:extLst>
          </p:cNvPr>
          <p:cNvSpPr txBox="1"/>
          <p:nvPr/>
        </p:nvSpPr>
        <p:spPr>
          <a:xfrm>
            <a:off x="131885" y="123092"/>
            <a:ext cx="53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SR volume 1.4 X NCX baseline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7D3C2-3749-499A-9F6F-721A91D3B7A5}"/>
              </a:ext>
            </a:extLst>
          </p:cNvPr>
          <p:cNvSpPr txBox="1"/>
          <p:nvPr/>
        </p:nvSpPr>
        <p:spPr>
          <a:xfrm>
            <a:off x="2690446" y="77377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67C13-1FD4-45D6-8865-B3BBB67F4C7E}"/>
              </a:ext>
            </a:extLst>
          </p:cNvPr>
          <p:cNvSpPr txBox="1"/>
          <p:nvPr/>
        </p:nvSpPr>
        <p:spPr>
          <a:xfrm>
            <a:off x="8698523" y="76880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9A1AA-3815-4370-BF27-78A327DA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69" y="1138140"/>
            <a:ext cx="5785730" cy="5719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64D3B-D864-4587-835D-2C6F783E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8139"/>
            <a:ext cx="6465546" cy="571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5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2436A6-486A-4C24-83A5-2ADADE170328}"/>
              </a:ext>
            </a:extLst>
          </p:cNvPr>
          <p:cNvSpPr txBox="1"/>
          <p:nvPr/>
        </p:nvSpPr>
        <p:spPr>
          <a:xfrm>
            <a:off x="131885" y="123092"/>
            <a:ext cx="53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SR volume 1.4 X NCX modified, Ksat = 0.2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B62694-178A-4B53-86CB-FF0225D0E8C1}"/>
              </a:ext>
            </a:extLst>
          </p:cNvPr>
          <p:cNvSpPr txBox="1"/>
          <p:nvPr/>
        </p:nvSpPr>
        <p:spPr>
          <a:xfrm>
            <a:off x="2769577" y="69464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D9CB-3A46-4F68-8763-B0B79A324CCE}"/>
              </a:ext>
            </a:extLst>
          </p:cNvPr>
          <p:cNvSpPr txBox="1"/>
          <p:nvPr/>
        </p:nvSpPr>
        <p:spPr>
          <a:xfrm>
            <a:off x="8777654" y="68967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98327-36F2-467B-96E6-E5322E32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492" y="1139702"/>
            <a:ext cx="6350611" cy="460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1E9D7-8142-4E62-BFEC-30D2A559B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9702"/>
            <a:ext cx="5846885" cy="45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64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72249C-DC37-4B33-A914-EAD5B46F4F23}"/>
              </a:ext>
            </a:extLst>
          </p:cNvPr>
          <p:cNvSpPr txBox="1"/>
          <p:nvPr/>
        </p:nvSpPr>
        <p:spPr>
          <a:xfrm>
            <a:off x="263769" y="211015"/>
            <a:ext cx="46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Frequency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5E3BB-CF40-40BF-95D7-CD6E5B91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67" y="1274994"/>
            <a:ext cx="4973793" cy="4167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6516E1-6D1A-4C34-947C-BA899818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74" y="1274994"/>
            <a:ext cx="4934222" cy="426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6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E6988-6392-49D9-B916-964C83C8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938" y="905609"/>
            <a:ext cx="6620607" cy="2266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634488-6F88-4455-BFC9-43000DD3A1EE}"/>
              </a:ext>
            </a:extLst>
          </p:cNvPr>
          <p:cNvSpPr txBox="1"/>
          <p:nvPr/>
        </p:nvSpPr>
        <p:spPr>
          <a:xfrm>
            <a:off x="193431" y="158262"/>
            <a:ext cx="583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L- Type Trigger and </a:t>
            </a:r>
            <a:r>
              <a:rPr lang="en-US" dirty="0" err="1"/>
              <a:t>RyR</a:t>
            </a:r>
            <a:r>
              <a:rPr lang="en-US" dirty="0"/>
              <a:t> release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816EA-9ED2-4FE0-8F9C-37D0D222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937" y="3685393"/>
            <a:ext cx="6295291" cy="2469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6D603-D7D0-4E92-B503-EF5C7313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092" y="905608"/>
            <a:ext cx="6277507" cy="2266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864DA-F59A-4022-AA90-C218B1540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685391"/>
            <a:ext cx="6134100" cy="2524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6DCAB-BCC4-44C2-A7B2-D5C0A422F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434"/>
          <a:stretch/>
        </p:blipFill>
        <p:spPr>
          <a:xfrm>
            <a:off x="5838092" y="3685392"/>
            <a:ext cx="6277507" cy="1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CC41AB-11E6-43E5-A1BF-9E79C5DAE490}"/>
              </a:ext>
            </a:extLst>
          </p:cNvPr>
          <p:cNvSpPr txBox="1"/>
          <p:nvPr/>
        </p:nvSpPr>
        <p:spPr>
          <a:xfrm>
            <a:off x="1046284" y="2760785"/>
            <a:ext cx="9056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Increasing Ksat as opposed to decreasing it with interior SR at 1.4 X</a:t>
            </a:r>
          </a:p>
          <a:p>
            <a:r>
              <a:rPr lang="en-US" sz="2400" dirty="0"/>
              <a:t>Ksat was pre-multiplied by a factor of 1.4</a:t>
            </a:r>
          </a:p>
        </p:txBody>
      </p:sp>
    </p:spTree>
    <p:extLst>
      <p:ext uri="{BB962C8B-B14F-4D97-AF65-F5344CB8AC3E}">
        <p14:creationId xmlns:p14="http://schemas.microsoft.com/office/powerpoint/2010/main" val="496223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967E8E-A0D9-452C-8C30-E2712E12E286}"/>
              </a:ext>
            </a:extLst>
          </p:cNvPr>
          <p:cNvSpPr txBox="1"/>
          <p:nvPr/>
        </p:nvSpPr>
        <p:spPr>
          <a:xfrm>
            <a:off x="3094892" y="49242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1Hz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FCCB7-7B30-4698-9363-3A4AA962BBC0}"/>
              </a:ext>
            </a:extLst>
          </p:cNvPr>
          <p:cNvSpPr txBox="1"/>
          <p:nvPr/>
        </p:nvSpPr>
        <p:spPr>
          <a:xfrm>
            <a:off x="9102969" y="487454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2Hz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D6790-5FF8-4B2E-A65E-F19B7FDD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661" y="1076594"/>
            <a:ext cx="6025662" cy="5886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E31D8-6514-41C2-A375-184A15852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" y="1076594"/>
            <a:ext cx="6025662" cy="55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3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F44493-B26E-4758-8D2F-ABA7CCDB2880}"/>
              </a:ext>
            </a:extLst>
          </p:cNvPr>
          <p:cNvSpPr txBox="1"/>
          <p:nvPr/>
        </p:nvSpPr>
        <p:spPr>
          <a:xfrm>
            <a:off x="263769" y="211015"/>
            <a:ext cx="467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Frequency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1EF6-32B0-4599-8132-E10FABE3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463" y="1894741"/>
            <a:ext cx="4383073" cy="3320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C5A0E-128D-476D-B0CB-0E5F91889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792" y="1894741"/>
            <a:ext cx="4182208" cy="3320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B0B6D-92CB-43FA-BA86-F3840E516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524" y="1890347"/>
            <a:ext cx="4439447" cy="32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4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D0246-D5D8-462C-B824-05E98753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54" y="905609"/>
            <a:ext cx="6110654" cy="226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055CE-E000-4E7D-935E-526C79C16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708" y="3747949"/>
            <a:ext cx="6423469" cy="2406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C8548B-7ECA-41CB-8DBA-CB29B6574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231" y="996186"/>
            <a:ext cx="6688027" cy="2133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5FF6B9-9DA7-4E21-A2F2-1001AAFF6053}"/>
              </a:ext>
            </a:extLst>
          </p:cNvPr>
          <p:cNvSpPr txBox="1"/>
          <p:nvPr/>
        </p:nvSpPr>
        <p:spPr>
          <a:xfrm>
            <a:off x="52754" y="211016"/>
            <a:ext cx="583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L- Type Trigger and </a:t>
            </a:r>
            <a:r>
              <a:rPr lang="en-US" dirty="0" err="1"/>
              <a:t>RyR</a:t>
            </a:r>
            <a:r>
              <a:rPr lang="en-US" dirty="0"/>
              <a:t> release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F6BA82-E620-41B1-8B05-E713E8492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8262" y="3747949"/>
            <a:ext cx="6254262" cy="24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5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5224C-CFE7-4D0B-B3BB-11D033C8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13" y="3490546"/>
            <a:ext cx="8720374" cy="3367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9CF6C7-2D7B-4CEC-8D47-69A53B3D45A6}"/>
              </a:ext>
            </a:extLst>
          </p:cNvPr>
          <p:cNvSpPr txBox="1"/>
          <p:nvPr/>
        </p:nvSpPr>
        <p:spPr>
          <a:xfrm>
            <a:off x="272561" y="3244334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1.4X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05E01-F58A-4D1A-A7D0-87E9F77CD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152" y="204276"/>
            <a:ext cx="8533602" cy="3163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A7F4F-D19B-4ECA-9F93-4C80DFD694D1}"/>
              </a:ext>
            </a:extLst>
          </p:cNvPr>
          <p:cNvSpPr txBox="1"/>
          <p:nvPr/>
        </p:nvSpPr>
        <p:spPr>
          <a:xfrm>
            <a:off x="272561" y="204276"/>
            <a:ext cx="136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Ksat</a:t>
            </a:r>
          </a:p>
        </p:txBody>
      </p:sp>
    </p:spTree>
    <p:extLst>
      <p:ext uri="{BB962C8B-B14F-4D97-AF65-F5344CB8AC3E}">
        <p14:creationId xmlns:p14="http://schemas.microsoft.com/office/powerpoint/2010/main" val="37563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DEF29-4240-41D1-8844-E6CB5FB0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984" y="449015"/>
            <a:ext cx="8998032" cy="30239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07E34-77FC-43EA-A0D0-E554ED44D502}"/>
              </a:ext>
            </a:extLst>
          </p:cNvPr>
          <p:cNvSpPr txBox="1"/>
          <p:nvPr/>
        </p:nvSpPr>
        <p:spPr>
          <a:xfrm>
            <a:off x="272561" y="3244334"/>
            <a:ext cx="1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Ksat = 1.4X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31F3A-DDB6-4C44-9E46-3E46582FCAB0}"/>
              </a:ext>
            </a:extLst>
          </p:cNvPr>
          <p:cNvSpPr txBox="1"/>
          <p:nvPr/>
        </p:nvSpPr>
        <p:spPr>
          <a:xfrm>
            <a:off x="272561" y="204276"/>
            <a:ext cx="136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 Ksat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BD43C-23E2-439E-9CB8-AE85FC88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43" y="3429000"/>
            <a:ext cx="9250314" cy="3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7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2606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 – Type current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773305" y="311160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RyR Flux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318474"/>
            <a:ext cx="6000666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08168" y="764705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trend in peak L-Type current mirrors the trend in diastolic intracellular calcium</a:t>
            </a:r>
            <a:endParaRPr lang="en-IN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82" y="521996"/>
            <a:ext cx="392430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3349306"/>
            <a:ext cx="4211960" cy="350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5712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C2C109-456A-45E7-BE2C-112CF0FA0F36}"/>
              </a:ext>
            </a:extLst>
          </p:cNvPr>
          <p:cNvSpPr txBox="1"/>
          <p:nvPr/>
        </p:nvSpPr>
        <p:spPr>
          <a:xfrm>
            <a:off x="409266" y="2967335"/>
            <a:ext cx="104100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Behavior of tubulated and de-tubulated models with Ksat = 1.4X and interior SR volume = 1.4 X at 0.5 Hz, 1Hz, 2Hz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5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5E1C0-2AC5-4430-B0AC-BA7F8592A597}"/>
              </a:ext>
            </a:extLst>
          </p:cNvPr>
          <p:cNvSpPr txBox="1"/>
          <p:nvPr/>
        </p:nvSpPr>
        <p:spPr>
          <a:xfrm>
            <a:off x="391682" y="195133"/>
            <a:ext cx="10410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of tubulated and de-tubulated models with Ksat = 1.4X at 0.5 Hz, 1Hz, 2Hz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BCB8F-91CA-4806-AF22-F5AA77443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91"/>
          <a:stretch/>
        </p:blipFill>
        <p:spPr>
          <a:xfrm>
            <a:off x="5679830" y="1538657"/>
            <a:ext cx="6383215" cy="481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974EA-7720-4684-B9EE-941567966991}"/>
              </a:ext>
            </a:extLst>
          </p:cNvPr>
          <p:cNvSpPr txBox="1"/>
          <p:nvPr/>
        </p:nvSpPr>
        <p:spPr>
          <a:xfrm>
            <a:off x="509954" y="580292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Myoplasmic</a:t>
            </a:r>
            <a:r>
              <a:rPr lang="en-US" dirty="0"/>
              <a:t> Calcium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D701C-7F7D-4ED0-BD3F-1EB8D889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5" y="1345174"/>
            <a:ext cx="5705438" cy="50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1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A7C47-5776-49FD-A662-2C63C2725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21"/>
          <a:stretch/>
        </p:blipFill>
        <p:spPr>
          <a:xfrm>
            <a:off x="5477607" y="984739"/>
            <a:ext cx="6585440" cy="55831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19D5CF-CBD1-4D33-AF9D-5AAA9AF77E14}"/>
              </a:ext>
            </a:extLst>
          </p:cNvPr>
          <p:cNvSpPr txBox="1"/>
          <p:nvPr/>
        </p:nvSpPr>
        <p:spPr>
          <a:xfrm>
            <a:off x="395654" y="167054"/>
            <a:ext cx="218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 Calcium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9E2F7-385E-408E-A530-2E5B9204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80" y="1084887"/>
            <a:ext cx="5854219" cy="525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80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C53500-A76B-4C9B-ABF7-B68F6CCD5E88}"/>
              </a:ext>
            </a:extLst>
          </p:cNvPr>
          <p:cNvSpPr txBox="1"/>
          <p:nvPr/>
        </p:nvSpPr>
        <p:spPr>
          <a:xfrm>
            <a:off x="175846" y="158262"/>
            <a:ext cx="436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L- Type Ca current and channel occupancy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42165-55EE-49D0-8F88-2918A2908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527594"/>
            <a:ext cx="6110551" cy="5832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A55489-3ED1-4A4A-BADA-2776F2F0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24" y="650631"/>
            <a:ext cx="6186985" cy="57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08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5D545-B325-4FCA-B24D-77F836C6D1F3}"/>
              </a:ext>
            </a:extLst>
          </p:cNvPr>
          <p:cNvSpPr txBox="1"/>
          <p:nvPr/>
        </p:nvSpPr>
        <p:spPr>
          <a:xfrm>
            <a:off x="87923" y="96716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RyR</a:t>
            </a:r>
            <a:r>
              <a:rPr lang="en-US" dirty="0"/>
              <a:t> release flux and receptor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256D9-5076-4E5F-A361-31F57744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528" y="723107"/>
            <a:ext cx="6524472" cy="5884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8D0FC-2E71-45DD-BDDA-518CEA03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1354" y="723108"/>
            <a:ext cx="6295293" cy="58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08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D49FBF-81CF-4F70-9764-1A6AA501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07" y="3827612"/>
            <a:ext cx="9247952" cy="30919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CFE61E-9BDE-4F41-BA63-6C73D001769D}"/>
              </a:ext>
            </a:extLst>
          </p:cNvPr>
          <p:cNvSpPr txBox="1"/>
          <p:nvPr/>
        </p:nvSpPr>
        <p:spPr>
          <a:xfrm>
            <a:off x="263769" y="120134"/>
            <a:ext cx="355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Tubulated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85C97-03B7-4C44-AE45-BCADC3732D4B}"/>
              </a:ext>
            </a:extLst>
          </p:cNvPr>
          <p:cNvSpPr txBox="1"/>
          <p:nvPr/>
        </p:nvSpPr>
        <p:spPr>
          <a:xfrm>
            <a:off x="337038" y="3396734"/>
            <a:ext cx="355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Detubulated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AE00D-CF54-4D69-8294-E9F891A4D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45" y="561466"/>
            <a:ext cx="9390414" cy="301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25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08CB84-E8D5-45BE-BB69-6458FD72BAAD}"/>
              </a:ext>
            </a:extLst>
          </p:cNvPr>
          <p:cNvSpPr txBox="1"/>
          <p:nvPr/>
        </p:nvSpPr>
        <p:spPr>
          <a:xfrm>
            <a:off x="87923" y="131885"/>
            <a:ext cx="438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– Frequency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4FC6-1DBF-4068-AA2A-EB9B4BDE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791" y="1381166"/>
            <a:ext cx="5240147" cy="45536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4415B0-81D5-4AD6-BA64-CFF833EA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2" y="1381166"/>
            <a:ext cx="5620863" cy="455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62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0BE24-25E1-42B6-80B8-859F7E06548A}"/>
              </a:ext>
            </a:extLst>
          </p:cNvPr>
          <p:cNvSpPr txBox="1"/>
          <p:nvPr/>
        </p:nvSpPr>
        <p:spPr>
          <a:xfrm>
            <a:off x="140677" y="105507"/>
            <a:ext cx="72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K52 increased to 0.00667 from 0.001325 ms-1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8BF6-223C-4B86-B8E9-31C39756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156" y="908666"/>
            <a:ext cx="6071341" cy="5949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62012-C3C7-4303-97B7-A84B46D9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38" y="908666"/>
            <a:ext cx="6635262" cy="5949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D80AA0-7675-4178-92D7-1B4E66B75F03}"/>
              </a:ext>
            </a:extLst>
          </p:cNvPr>
          <p:cNvSpPr txBox="1"/>
          <p:nvPr/>
        </p:nvSpPr>
        <p:spPr>
          <a:xfrm>
            <a:off x="140677" y="606669"/>
            <a:ext cx="38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Nai</a:t>
            </a:r>
            <a:r>
              <a:rPr lang="en-US" dirty="0"/>
              <a:t> clamped at 10 </a:t>
            </a:r>
            <a:r>
              <a:rPr lang="en-US" dirty="0" err="1"/>
              <a:t>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33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20BA8-FDA7-4493-B985-17CE214A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98" y="1380392"/>
            <a:ext cx="5101962" cy="4299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A4965-323E-437F-B4BC-0D868BA0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46" y="1424354"/>
            <a:ext cx="482151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36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10BE24-25E1-42B6-80B8-859F7E06548A}"/>
              </a:ext>
            </a:extLst>
          </p:cNvPr>
          <p:cNvSpPr txBox="1"/>
          <p:nvPr/>
        </p:nvSpPr>
        <p:spPr>
          <a:xfrm>
            <a:off x="140677" y="105507"/>
            <a:ext cx="72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K52 increased to 0.00667 from 0.001325 ms-1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80AA0-7675-4178-92D7-1B4E66B75F03}"/>
              </a:ext>
            </a:extLst>
          </p:cNvPr>
          <p:cNvSpPr txBox="1"/>
          <p:nvPr/>
        </p:nvSpPr>
        <p:spPr>
          <a:xfrm>
            <a:off x="140677" y="606669"/>
            <a:ext cx="385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</a:t>
            </a:r>
            <a:r>
              <a:rPr lang="en-US" dirty="0" err="1"/>
              <a:t>Nai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3A5E5-3BB9-400B-A3E4-FD24A684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31"/>
            <a:ext cx="6210001" cy="5548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B656FF-B811-4BB3-9618-17C65B354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484" y="1107830"/>
            <a:ext cx="6210001" cy="55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26064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SERCA Flux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75520" y="299325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Na-</a:t>
            </a:r>
            <a:r>
              <a:rPr lang="en-US" dirty="0" err="1"/>
              <a:t>Ca</a:t>
            </a:r>
            <a:r>
              <a:rPr lang="en-US" dirty="0"/>
              <a:t> Exchanger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671107"/>
            <a:ext cx="9937104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9" y="3717033"/>
            <a:ext cx="9818407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6663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D46F6-9011-4DCD-BF12-AA43EBD6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35" y="1468315"/>
            <a:ext cx="5082860" cy="4336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3635-0A16-4240-8BCD-F3913B0B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6" y="1634784"/>
            <a:ext cx="4670438" cy="39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0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820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(clamping) – </a:t>
            </a:r>
            <a:r>
              <a:rPr lang="en-US" dirty="0" err="1"/>
              <a:t>RyR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651631" y="5627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2587A-1FCA-494D-A3D0-21DA2279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756"/>
            <a:ext cx="6198577" cy="547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2DFCC-1F52-424A-94C5-48AF516C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77" y="1186962"/>
            <a:ext cx="6356838" cy="5477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7AD9A5-7AEC-4D01-A92D-D4419D824A62}"/>
              </a:ext>
            </a:extLst>
          </p:cNvPr>
          <p:cNvSpPr txBox="1"/>
          <p:nvPr/>
        </p:nvSpPr>
        <p:spPr>
          <a:xfrm>
            <a:off x="659423" y="6286500"/>
            <a:ext cx="823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976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A9AA00-0509-412B-B029-03A27E17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71" y="826166"/>
            <a:ext cx="8454657" cy="5205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E48211-10A0-49DB-B83C-73200E051FC9}"/>
              </a:ext>
            </a:extLst>
          </p:cNvPr>
          <p:cNvSpPr txBox="1"/>
          <p:nvPr/>
        </p:nvSpPr>
        <p:spPr>
          <a:xfrm>
            <a:off x="237392" y="334108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leaky channels responsible for positive force frequency relationship ?</a:t>
            </a:r>
          </a:p>
        </p:txBody>
      </p:sp>
    </p:spTree>
    <p:extLst>
      <p:ext uri="{BB962C8B-B14F-4D97-AF65-F5344CB8AC3E}">
        <p14:creationId xmlns:p14="http://schemas.microsoft.com/office/powerpoint/2010/main" val="2449880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947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(clamping) – </a:t>
            </a:r>
            <a:r>
              <a:rPr lang="en-US" dirty="0" err="1"/>
              <a:t>ICaL</a:t>
            </a:r>
            <a:r>
              <a:rPr lang="en-US" dirty="0"/>
              <a:t> , SERCA, NCX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581292" y="5627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2E0DA-7237-442E-8D90-7F06F4F6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33610"/>
            <a:ext cx="6040316" cy="5323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D4D4C-C292-4125-B7D1-84FF668C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69" y="1333610"/>
            <a:ext cx="6657518" cy="532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3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30BDEA-E59E-4696-B02B-8E48FF265482}"/>
              </a:ext>
            </a:extLst>
          </p:cNvPr>
          <p:cNvSpPr txBox="1"/>
          <p:nvPr/>
        </p:nvSpPr>
        <p:spPr>
          <a:xfrm>
            <a:off x="228599" y="193431"/>
            <a:ext cx="902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Determinants of positive vs negative force frequency relationship (with k52 increased) – </a:t>
            </a:r>
            <a:r>
              <a:rPr lang="en-US" dirty="0" err="1"/>
              <a:t>RyR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07C107-F437-49C2-AE1E-CDA3D0E479EB}"/>
              </a:ext>
            </a:extLst>
          </p:cNvPr>
          <p:cNvSpPr txBox="1"/>
          <p:nvPr/>
        </p:nvSpPr>
        <p:spPr>
          <a:xfrm>
            <a:off x="8713177" y="680049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7EB76A-958F-490F-B602-A66486D68E9B}"/>
              </a:ext>
            </a:extLst>
          </p:cNvPr>
          <p:cNvSpPr txBox="1"/>
          <p:nvPr/>
        </p:nvSpPr>
        <p:spPr>
          <a:xfrm>
            <a:off x="2623038" y="715163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02533-4973-46E5-BE76-06B1567A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771"/>
            <a:ext cx="6497515" cy="5591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40206-D020-4976-8F64-133F7C8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785" y="958472"/>
            <a:ext cx="6200012" cy="59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24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7FD6E-5B42-4AD2-A3DD-06540E6B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8" y="1021581"/>
            <a:ext cx="5943600" cy="5361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8A658-A909-4C03-BB67-DA4B1962473C}"/>
              </a:ext>
            </a:extLst>
          </p:cNvPr>
          <p:cNvSpPr txBox="1"/>
          <p:nvPr/>
        </p:nvSpPr>
        <p:spPr>
          <a:xfrm>
            <a:off x="8484577" y="394285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E44-D275-4875-984C-597EE625AB1A}"/>
              </a:ext>
            </a:extLst>
          </p:cNvPr>
          <p:cNvSpPr txBox="1"/>
          <p:nvPr/>
        </p:nvSpPr>
        <p:spPr>
          <a:xfrm>
            <a:off x="2526323" y="546685"/>
            <a:ext cx="4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A0013-EB83-41FC-AC6A-D100CA1C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40" y="1021581"/>
            <a:ext cx="5791200" cy="52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5520" y="188640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Calcium transients at 1Hz in </a:t>
            </a:r>
            <a:r>
              <a:rPr lang="en-US" dirty="0" err="1"/>
              <a:t>detubulated</a:t>
            </a:r>
            <a:r>
              <a:rPr lang="en-US" dirty="0"/>
              <a:t> model, with </a:t>
            </a:r>
            <a:r>
              <a:rPr lang="en-US" dirty="0" err="1"/>
              <a:t>Nai</a:t>
            </a:r>
            <a:r>
              <a:rPr lang="en-US" dirty="0"/>
              <a:t> clamped 10 </a:t>
            </a:r>
            <a:r>
              <a:rPr lang="en-US" dirty="0" err="1"/>
              <a:t>mM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468916"/>
            <a:ext cx="1022513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385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742638"/>
            <a:ext cx="10044608" cy="5566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1527" y="373306"/>
            <a:ext cx="761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Calcium transients at 2Hz in </a:t>
            </a:r>
            <a:r>
              <a:rPr lang="en-US" dirty="0" err="1"/>
              <a:t>detubulated</a:t>
            </a:r>
            <a:r>
              <a:rPr lang="en-US" dirty="0"/>
              <a:t> model, with </a:t>
            </a:r>
            <a:r>
              <a:rPr lang="en-US" dirty="0" err="1"/>
              <a:t>Nai</a:t>
            </a:r>
            <a:r>
              <a:rPr lang="en-US" dirty="0"/>
              <a:t> clamped 13.5 </a:t>
            </a:r>
            <a:r>
              <a:rPr lang="en-US" dirty="0" err="1"/>
              <a:t>mM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3872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94" y="1108798"/>
            <a:ext cx="4742684" cy="490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861" y="1628800"/>
            <a:ext cx="3857571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597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53" y="116633"/>
            <a:ext cx="9048750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54" y="2313751"/>
            <a:ext cx="9001125" cy="220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370" y="4523227"/>
            <a:ext cx="8858250" cy="21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308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416</Words>
  <Application>Microsoft Office PowerPoint</Application>
  <PresentationFormat>Widescreen</PresentationFormat>
  <Paragraphs>85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Prashanthi Ravichandran</dc:creator>
  <cp:lastModifiedBy>Prashanthi Ravichandran</cp:lastModifiedBy>
  <cp:revision>67</cp:revision>
  <dcterms:created xsi:type="dcterms:W3CDTF">2018-03-05T15:53:30Z</dcterms:created>
  <dcterms:modified xsi:type="dcterms:W3CDTF">2018-04-03T19:38:40Z</dcterms:modified>
</cp:coreProperties>
</file>